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63" r:id="rId2"/>
    <p:sldId id="472" r:id="rId3"/>
    <p:sldId id="473" r:id="rId4"/>
    <p:sldId id="474" r:id="rId5"/>
    <p:sldId id="476" r:id="rId6"/>
    <p:sldId id="475" r:id="rId7"/>
    <p:sldId id="477" r:id="rId8"/>
    <p:sldId id="478" r:id="rId9"/>
    <p:sldId id="479" r:id="rId10"/>
    <p:sldId id="480" r:id="rId11"/>
    <p:sldId id="4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2b97e26e-4add-434f-b70d-ffb603999af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-sfera.hr/dodatni-digitalni-sadrzaji/2b97e26e-4add-434f-b70d-ffb603999aff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e-sfera.hr/dodatni-digitalni-sadrzaji/2b97e26e-4add-434f-b70d-ffb603999aff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4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Lesson</a:t>
            </a:r>
            <a:r>
              <a:rPr lang="hr-HR" sz="2800" dirty="0"/>
              <a:t> 3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Bristol’s</a:t>
            </a:r>
            <a:r>
              <a:rPr lang="hr-HR" sz="2800" dirty="0"/>
              <a:t> </a:t>
            </a:r>
            <a:r>
              <a:rPr lang="hr-HR" sz="2800" dirty="0" err="1"/>
              <a:t>Upfest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38187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E66402-C7CD-4BA8-B81E-EB1C89875D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9370" y="3209062"/>
            <a:ext cx="2426576" cy="31723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87D2C5-1BD1-47F3-AA77-1A9E8C72AAA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1734" y="3271437"/>
            <a:ext cx="2426576" cy="3172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0643AD-C430-49A3-86CC-F4F0E213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926" y="901700"/>
            <a:ext cx="2244223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4</a:t>
            </a:r>
            <a:r>
              <a:rPr lang="hr-HR" dirty="0"/>
              <a:t>: </a:t>
            </a:r>
            <a:r>
              <a:rPr lang="hr-HR" dirty="0" err="1"/>
              <a:t>Rewrite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passive</a:t>
            </a:r>
            <a:r>
              <a:rPr lang="hr-HR" dirty="0"/>
              <a:t> </a:t>
            </a:r>
            <a:r>
              <a:rPr lang="hr-HR" dirty="0" err="1"/>
              <a:t>voice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49B375-F4DA-46EC-9C9D-8DF511CC17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841" y="715046"/>
            <a:ext cx="8530735" cy="55714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87D4CA-7452-478C-8F9F-BD4C05DD1C2B}"/>
              </a:ext>
            </a:extLst>
          </p:cNvPr>
          <p:cNvSpPr txBox="1"/>
          <p:nvPr/>
        </p:nvSpPr>
        <p:spPr>
          <a:xfrm>
            <a:off x="1111148" y="2210541"/>
            <a:ext cx="74661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New theories are tested in laboratories. </a:t>
            </a:r>
            <a:endParaRPr lang="hr-HR" sz="2200" i="1" dirty="0">
              <a:solidFill>
                <a:srgbClr val="FF0000"/>
              </a:solidFill>
            </a:endParaRPr>
          </a:p>
          <a:p>
            <a:endParaRPr lang="hr-HR" sz="2200" i="1" dirty="0">
              <a:solidFill>
                <a:srgbClr val="FF0000"/>
              </a:solidFill>
            </a:endParaRPr>
          </a:p>
          <a:p>
            <a:r>
              <a:rPr lang="en-US" sz="2200" i="1" dirty="0">
                <a:solidFill>
                  <a:srgbClr val="FF0000"/>
                </a:solidFill>
              </a:rPr>
              <a:t>Robots are used to speed up production.</a:t>
            </a:r>
            <a:endParaRPr lang="hr-HR" sz="2200" i="1" dirty="0">
              <a:solidFill>
                <a:srgbClr val="FF0000"/>
              </a:solidFill>
            </a:endParaRPr>
          </a:p>
          <a:p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sz="2200" i="1" dirty="0">
                <a:solidFill>
                  <a:srgbClr val="FF0000"/>
                </a:solidFill>
              </a:rPr>
              <a:t>Fridges are used to keep our food fresh.</a:t>
            </a:r>
            <a:endParaRPr lang="hr-HR" sz="2200" i="1" dirty="0">
              <a:solidFill>
                <a:srgbClr val="FF0000"/>
              </a:solidFill>
            </a:endParaRPr>
          </a:p>
          <a:p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sz="2200" i="1" dirty="0">
                <a:solidFill>
                  <a:srgbClr val="FF0000"/>
                </a:solidFill>
              </a:rPr>
              <a:t>Cocoa beans are grown in South America. </a:t>
            </a:r>
            <a:endParaRPr lang="hr-HR" sz="2200" i="1" dirty="0">
              <a:solidFill>
                <a:srgbClr val="FF0000"/>
              </a:solidFill>
            </a:endParaRPr>
          </a:p>
          <a:p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sz="2200" i="1" dirty="0">
                <a:solidFill>
                  <a:srgbClr val="FF0000"/>
                </a:solidFill>
              </a:rPr>
              <a:t>The Internet is used to find useful information.</a:t>
            </a:r>
            <a:endParaRPr lang="hr-HR" sz="2200" i="1" dirty="0">
              <a:solidFill>
                <a:srgbClr val="FF0000"/>
              </a:solidFill>
            </a:endParaRPr>
          </a:p>
          <a:p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sz="2200" i="1" dirty="0">
                <a:solidFill>
                  <a:srgbClr val="FF0000"/>
                </a:solidFill>
              </a:rPr>
              <a:t>Warm clothes are worn in winter. </a:t>
            </a:r>
          </a:p>
        </p:txBody>
      </p:sp>
    </p:spTree>
    <p:extLst>
      <p:ext uri="{BB962C8B-B14F-4D97-AF65-F5344CB8AC3E}">
        <p14:creationId xmlns:p14="http://schemas.microsoft.com/office/powerpoint/2010/main" xmlns="" val="371387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dirty="0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https://www.e-sfera.hr/dodatni-digitalni-sadrzaji/2b97e26e-4add-434f-b70d-ffb603999aff/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2C24DD-76B1-49DD-9F0B-ACDD26E21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117" y="449586"/>
            <a:ext cx="5708343" cy="3500977"/>
          </a:xfrm>
        </p:spPr>
        <p:txBody>
          <a:bodyPr>
            <a:normAutofit/>
          </a:bodyPr>
          <a:lstStyle/>
          <a:p>
            <a:r>
              <a:rPr lang="hr-HR" b="1" dirty="0" err="1" smtClean="0"/>
              <a:t>Task</a:t>
            </a:r>
            <a:r>
              <a:rPr lang="hr-HR" b="1" dirty="0" smtClean="0"/>
              <a:t> </a:t>
            </a:r>
            <a:r>
              <a:rPr lang="hr-HR" b="1" dirty="0"/>
              <a:t>1</a:t>
            </a:r>
            <a:r>
              <a:rPr lang="hr-HR" dirty="0"/>
              <a:t>: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graffiti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town? </a:t>
            </a:r>
            <a:r>
              <a:rPr lang="hr-HR" dirty="0" err="1"/>
              <a:t>What</a:t>
            </a:r>
            <a:r>
              <a:rPr lang="hr-HR" dirty="0"/>
              <a:t> are </a:t>
            </a:r>
            <a:r>
              <a:rPr lang="hr-HR" dirty="0" err="1"/>
              <a:t>the</a:t>
            </a:r>
            <a:r>
              <a:rPr lang="hr-HR" dirty="0"/>
              <a:t> most </a:t>
            </a:r>
            <a:r>
              <a:rPr lang="hr-HR" dirty="0" err="1"/>
              <a:t>common</a:t>
            </a:r>
            <a:r>
              <a:rPr lang="hr-HR" dirty="0"/>
              <a:t> </a:t>
            </a:r>
            <a:r>
              <a:rPr lang="hr-HR" dirty="0" err="1"/>
              <a:t>motifs</a:t>
            </a:r>
            <a:r>
              <a:rPr lang="hr-HR" dirty="0"/>
              <a:t>?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b="1" dirty="0" err="1" smtClean="0"/>
              <a:t>Task</a:t>
            </a:r>
            <a:r>
              <a:rPr lang="hr-HR" b="1" dirty="0" smtClean="0"/>
              <a:t> 2</a:t>
            </a:r>
            <a:r>
              <a:rPr lang="hr-HR" dirty="0" smtClean="0"/>
              <a:t>: </a:t>
            </a:r>
            <a:r>
              <a:rPr lang="hr-HR" dirty="0"/>
              <a:t>Use a </a:t>
            </a:r>
            <a:r>
              <a:rPr lang="hr-HR" dirty="0" err="1"/>
              <a:t>dictionary</a:t>
            </a:r>
            <a:r>
              <a:rPr lang="hr-HR" dirty="0"/>
              <a:t> to </a:t>
            </a:r>
            <a:r>
              <a:rPr lang="hr-HR" dirty="0" err="1"/>
              <a:t>translate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into</a:t>
            </a:r>
            <a:r>
              <a:rPr lang="hr-HR" dirty="0"/>
              <a:t> Croatian.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33DC8E-22C9-40D1-9604-A65FABDDE8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5909E7-42A0-43D7-B9FD-FB1A68B4E6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5994" y="4065973"/>
            <a:ext cx="8902246" cy="24058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23B23D-DB21-4744-A36A-23F23A54376C}"/>
              </a:ext>
            </a:extLst>
          </p:cNvPr>
          <p:cNvSpPr txBox="1"/>
          <p:nvPr/>
        </p:nvSpPr>
        <p:spPr>
          <a:xfrm>
            <a:off x="4065973" y="4500979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živahan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951DA7-89ED-41A9-98C2-26CF203294E3}"/>
              </a:ext>
            </a:extLst>
          </p:cNvPr>
          <p:cNvSpPr txBox="1"/>
          <p:nvPr/>
        </p:nvSpPr>
        <p:spPr>
          <a:xfrm>
            <a:off x="7965684" y="6012170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stražnja uličica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50F21C-B6B2-4A78-9505-A12608BAD315}"/>
              </a:ext>
            </a:extLst>
          </p:cNvPr>
          <p:cNvSpPr txBox="1"/>
          <p:nvPr/>
        </p:nvSpPr>
        <p:spPr>
          <a:xfrm>
            <a:off x="7965685" y="5634415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kazna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D40EF0-A84E-43B9-87BD-C09BC54CDA08}"/>
              </a:ext>
            </a:extLst>
          </p:cNvPr>
          <p:cNvSpPr txBox="1"/>
          <p:nvPr/>
        </p:nvSpPr>
        <p:spPr>
          <a:xfrm>
            <a:off x="7983441" y="5211816"/>
            <a:ext cx="264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kojim dominiraju muškarci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CD9CA2-34C8-46B0-9373-500C054405B8}"/>
              </a:ext>
            </a:extLst>
          </p:cNvPr>
          <p:cNvSpPr txBox="1"/>
          <p:nvPr/>
        </p:nvSpPr>
        <p:spPr>
          <a:xfrm>
            <a:off x="7940786" y="4842484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platno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4FD0EF-CBC2-481C-9A84-0148222E0F4F}"/>
              </a:ext>
            </a:extLst>
          </p:cNvPr>
          <p:cNvSpPr txBox="1"/>
          <p:nvPr/>
        </p:nvSpPr>
        <p:spPr>
          <a:xfrm>
            <a:off x="7965685" y="4500979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marka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3FF0BD-D49E-41F2-901F-910489246145}"/>
              </a:ext>
            </a:extLst>
          </p:cNvPr>
          <p:cNvSpPr txBox="1"/>
          <p:nvPr/>
        </p:nvSpPr>
        <p:spPr>
          <a:xfrm>
            <a:off x="4095179" y="4856395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sudjelovati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B4A5AA-69C9-4759-A95D-4B7F6AA6FC81}"/>
              </a:ext>
            </a:extLst>
          </p:cNvPr>
          <p:cNvSpPr txBox="1"/>
          <p:nvPr/>
        </p:nvSpPr>
        <p:spPr>
          <a:xfrm>
            <a:off x="4089887" y="5211816"/>
            <a:ext cx="183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neravnopravnost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BF8CC0-2756-4CA3-A21B-02DF5E2CF7B3}"/>
              </a:ext>
            </a:extLst>
          </p:cNvPr>
          <p:cNvSpPr txBox="1"/>
          <p:nvPr/>
        </p:nvSpPr>
        <p:spPr>
          <a:xfrm>
            <a:off x="4065972" y="5644999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vandalizam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0AA1FB-5BCA-4D56-B66D-39055EF0DFDB}"/>
              </a:ext>
            </a:extLst>
          </p:cNvPr>
          <p:cNvSpPr txBox="1"/>
          <p:nvPr/>
        </p:nvSpPr>
        <p:spPr>
          <a:xfrm>
            <a:off x="4089888" y="5994023"/>
            <a:ext cx="15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škrabotina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54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20910-AC5F-4B49-915E-A44B89B7C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655" y="262894"/>
            <a:ext cx="4065233" cy="3403323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3</a:t>
            </a:r>
            <a:r>
              <a:rPr lang="hr-HR" dirty="0"/>
              <a:t>: </a:t>
            </a:r>
            <a:r>
              <a:rPr lang="hr-HR" dirty="0" err="1"/>
              <a:t>Listen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interview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https://www.e-sfera.hr/dodatni-digitalni-sadrzaji/2b97e26e-4add-434f-b70d-ffb603999aff/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6B3121-6352-4F3B-A768-7EA426EB9A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4C8EF7-E693-445D-A737-1A2BA04282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653" y="1816747"/>
            <a:ext cx="6130344" cy="48508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D49588E1-3B26-4566-9ACB-0C80CDDCABEC}"/>
              </a:ext>
            </a:extLst>
          </p:cNvPr>
          <p:cNvSpPr/>
          <p:nvPr/>
        </p:nvSpPr>
        <p:spPr>
          <a:xfrm>
            <a:off x="1597981" y="2867487"/>
            <a:ext cx="310718" cy="255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47DCF4F-2E73-4B4F-80A3-9951D8A40497}"/>
              </a:ext>
            </a:extLst>
          </p:cNvPr>
          <p:cNvSpPr/>
          <p:nvPr/>
        </p:nvSpPr>
        <p:spPr>
          <a:xfrm>
            <a:off x="3253352" y="2867487"/>
            <a:ext cx="310718" cy="255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2C3E66A-5DDB-414E-BADE-83F879CD4A75}"/>
              </a:ext>
            </a:extLst>
          </p:cNvPr>
          <p:cNvSpPr/>
          <p:nvPr/>
        </p:nvSpPr>
        <p:spPr>
          <a:xfrm>
            <a:off x="1521041" y="3482359"/>
            <a:ext cx="310718" cy="255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EB84786-12A3-4998-B154-0737373B6D7A}"/>
              </a:ext>
            </a:extLst>
          </p:cNvPr>
          <p:cNvSpPr/>
          <p:nvPr/>
        </p:nvSpPr>
        <p:spPr>
          <a:xfrm>
            <a:off x="3253352" y="3908078"/>
            <a:ext cx="310718" cy="255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02C85F5-467E-49EC-B88A-CB6DBF56C0BC}"/>
              </a:ext>
            </a:extLst>
          </p:cNvPr>
          <p:cNvSpPr/>
          <p:nvPr/>
        </p:nvSpPr>
        <p:spPr>
          <a:xfrm>
            <a:off x="4428851" y="3909766"/>
            <a:ext cx="310718" cy="255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CE7661B-FBD2-4D0D-BB90-C610D8F07B82}"/>
              </a:ext>
            </a:extLst>
          </p:cNvPr>
          <p:cNvSpPr/>
          <p:nvPr/>
        </p:nvSpPr>
        <p:spPr>
          <a:xfrm>
            <a:off x="4439208" y="5982070"/>
            <a:ext cx="310718" cy="255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351AE67-3D9A-4D94-9468-824084FB749C}"/>
              </a:ext>
            </a:extLst>
          </p:cNvPr>
          <p:cNvSpPr/>
          <p:nvPr/>
        </p:nvSpPr>
        <p:spPr>
          <a:xfrm>
            <a:off x="4439208" y="5043486"/>
            <a:ext cx="310718" cy="255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98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7249D4-D67D-4612-8BB7-E515C024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5279" y="463551"/>
            <a:ext cx="4314271" cy="3717832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4</a:t>
            </a:r>
            <a:r>
              <a:rPr lang="hr-HR" dirty="0"/>
              <a:t>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verb</a:t>
            </a:r>
            <a:r>
              <a:rPr lang="hr-HR" dirty="0"/>
              <a:t> </a:t>
            </a:r>
            <a:r>
              <a:rPr lang="hr-HR" dirty="0" err="1"/>
              <a:t>forms</a:t>
            </a:r>
            <a:r>
              <a:rPr lang="hr-HR" dirty="0"/>
              <a:t>. </a:t>
            </a:r>
            <a:r>
              <a:rPr lang="hr-HR" dirty="0" err="1"/>
              <a:t>Then</a:t>
            </a:r>
            <a:r>
              <a:rPr lang="hr-HR" dirty="0"/>
              <a:t> </a:t>
            </a:r>
            <a:r>
              <a:rPr lang="hr-HR" dirty="0" err="1"/>
              <a:t>listen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interview </a:t>
            </a:r>
            <a:r>
              <a:rPr lang="hr-HR" dirty="0" err="1"/>
              <a:t>again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check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https://www.e-sfera.hr/dodatni-digitalni-sadrzaji/2b97e26e-4add-434f-b70d-ffb603999aff/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97AAD8-8F07-4AE2-B0E0-478F6E6CD3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248275" cy="6861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30DDF1-C7EA-4793-95A7-FFD547D2BE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1360" y="1156970"/>
            <a:ext cx="5737186" cy="53152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56FC59-BA04-45B8-93C1-9705A97D06E7}"/>
              </a:ext>
            </a:extLst>
          </p:cNvPr>
          <p:cNvSpPr txBox="1"/>
          <p:nvPr/>
        </p:nvSpPr>
        <p:spPr>
          <a:xfrm>
            <a:off x="3817398" y="2840854"/>
            <a:ext cx="152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known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CFBB2A-5336-4741-9A1A-E8DABF31E545}"/>
              </a:ext>
            </a:extLst>
          </p:cNvPr>
          <p:cNvSpPr txBox="1"/>
          <p:nvPr/>
        </p:nvSpPr>
        <p:spPr>
          <a:xfrm>
            <a:off x="2956860" y="3188559"/>
            <a:ext cx="152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held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44F68E-6CAA-4E2C-B979-A68A11222F2C}"/>
              </a:ext>
            </a:extLst>
          </p:cNvPr>
          <p:cNvSpPr txBox="1"/>
          <p:nvPr/>
        </p:nvSpPr>
        <p:spPr>
          <a:xfrm>
            <a:off x="4921188" y="3473520"/>
            <a:ext cx="152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</a:t>
            </a:r>
            <a:r>
              <a:rPr lang="hr-HR" i="1" dirty="0" err="1">
                <a:solidFill>
                  <a:srgbClr val="FF0000"/>
                </a:solidFill>
              </a:rPr>
              <a:t>expected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D59560C-6CF3-41B4-B84B-78D438C0574B}"/>
              </a:ext>
            </a:extLst>
          </p:cNvPr>
          <p:cNvSpPr txBox="1"/>
          <p:nvPr/>
        </p:nvSpPr>
        <p:spPr>
          <a:xfrm>
            <a:off x="3762625" y="4060856"/>
            <a:ext cx="152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</a:t>
            </a:r>
            <a:r>
              <a:rPr lang="hr-HR" i="1" dirty="0" err="1">
                <a:solidFill>
                  <a:srgbClr val="FF0000"/>
                </a:solidFill>
              </a:rPr>
              <a:t>placed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1D089C-85C7-4713-9C2E-1E7B9DCD54F9}"/>
              </a:ext>
            </a:extLst>
          </p:cNvPr>
          <p:cNvSpPr txBox="1"/>
          <p:nvPr/>
        </p:nvSpPr>
        <p:spPr>
          <a:xfrm>
            <a:off x="2442189" y="4665668"/>
            <a:ext cx="152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</a:t>
            </a:r>
            <a:r>
              <a:rPr lang="hr-HR" i="1" dirty="0" err="1">
                <a:solidFill>
                  <a:srgbClr val="FF0000"/>
                </a:solidFill>
              </a:rPr>
              <a:t>reserved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039596-3714-46BD-BF36-555A34E6645A}"/>
              </a:ext>
            </a:extLst>
          </p:cNvPr>
          <p:cNvSpPr txBox="1"/>
          <p:nvPr/>
        </p:nvSpPr>
        <p:spPr>
          <a:xfrm>
            <a:off x="2655163" y="5014204"/>
            <a:ext cx="259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              </a:t>
            </a:r>
            <a:r>
              <a:rPr lang="hr-HR" i="1" dirty="0" err="1">
                <a:solidFill>
                  <a:srgbClr val="FF0000"/>
                </a:solidFill>
              </a:rPr>
              <a:t>painted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BB7C64-6FDD-40A8-BF35-C2FC77961D50}"/>
              </a:ext>
            </a:extLst>
          </p:cNvPr>
          <p:cNvSpPr txBox="1"/>
          <p:nvPr/>
        </p:nvSpPr>
        <p:spPr>
          <a:xfrm>
            <a:off x="2655163" y="5671599"/>
            <a:ext cx="167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</a:t>
            </a:r>
            <a:r>
              <a:rPr lang="hr-HR" i="1" dirty="0" err="1">
                <a:solidFill>
                  <a:srgbClr val="FF0000"/>
                </a:solidFill>
              </a:rPr>
              <a:t>considered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6D110B-C445-4E53-B151-C23D27DABC43}"/>
              </a:ext>
            </a:extLst>
          </p:cNvPr>
          <p:cNvSpPr txBox="1"/>
          <p:nvPr/>
        </p:nvSpPr>
        <p:spPr>
          <a:xfrm>
            <a:off x="3969799" y="5331698"/>
            <a:ext cx="289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                      </a:t>
            </a:r>
            <a:r>
              <a:rPr lang="hr-HR" i="1" dirty="0" err="1">
                <a:solidFill>
                  <a:srgbClr val="FF0000"/>
                </a:solidFill>
              </a:rPr>
              <a:t>needed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BC4617-E096-4DB2-BAB3-C0099EA5469D}"/>
              </a:ext>
            </a:extLst>
          </p:cNvPr>
          <p:cNvSpPr txBox="1"/>
          <p:nvPr/>
        </p:nvSpPr>
        <p:spPr>
          <a:xfrm>
            <a:off x="2989601" y="6008665"/>
            <a:ext cx="152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</a:t>
            </a:r>
            <a:r>
              <a:rPr lang="hr-HR" i="1" dirty="0" err="1">
                <a:solidFill>
                  <a:srgbClr val="FF0000"/>
                </a:solidFill>
              </a:rPr>
              <a:t>approved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11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80F0A-9045-45EE-A01D-55AD5CA8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850"/>
          </a:xfrm>
        </p:spPr>
        <p:txBody>
          <a:bodyPr/>
          <a:lstStyle/>
          <a:p>
            <a:r>
              <a:rPr lang="hr-HR" dirty="0"/>
              <a:t>Zapiši u bilježnicu: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0775EB-4116-4017-81AA-32F48DB37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895"/>
            <a:ext cx="6601287" cy="48630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b="1" dirty="0" err="1"/>
              <a:t>Passive</a:t>
            </a:r>
            <a:r>
              <a:rPr lang="hr-HR" b="1" dirty="0"/>
              <a:t> </a:t>
            </a:r>
            <a:r>
              <a:rPr lang="hr-HR" b="1" dirty="0" err="1"/>
              <a:t>voice</a:t>
            </a:r>
            <a:endParaRPr lang="hr-HR" b="1" dirty="0"/>
          </a:p>
          <a:p>
            <a:pPr marL="0" indent="0">
              <a:buNone/>
            </a:pPr>
            <a:r>
              <a:rPr lang="hr-HR" b="1" dirty="0" err="1"/>
              <a:t>Passive</a:t>
            </a:r>
            <a:r>
              <a:rPr lang="hr-HR" b="1" dirty="0"/>
              <a:t> </a:t>
            </a:r>
            <a:r>
              <a:rPr lang="hr-HR" b="1" dirty="0" err="1"/>
              <a:t>form</a:t>
            </a:r>
            <a:r>
              <a:rPr lang="hr-HR" dirty="0"/>
              <a:t>: to </a:t>
            </a:r>
            <a:r>
              <a:rPr lang="hr-HR" dirty="0" err="1"/>
              <a:t>be</a:t>
            </a:r>
            <a:r>
              <a:rPr lang="hr-HR" dirty="0"/>
              <a:t> + past </a:t>
            </a:r>
            <a:r>
              <a:rPr lang="hr-HR" dirty="0" err="1"/>
              <a:t>participle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Pasiv koristimo kada je subjekt nepoznat ili nevažan. Objekt aktivne rečenice time postaje subjekt pasivne rečenice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hr-HR" b="1" dirty="0" err="1">
                <a:solidFill>
                  <a:srgbClr val="C00000"/>
                </a:solidFill>
              </a:rPr>
              <a:t>Active</a:t>
            </a:r>
            <a:r>
              <a:rPr lang="hr-HR" dirty="0"/>
              <a:t>: </a:t>
            </a:r>
            <a:r>
              <a:rPr lang="hr-HR" i="1" dirty="0" err="1">
                <a:solidFill>
                  <a:srgbClr val="0070C0"/>
                </a:solidFill>
              </a:rPr>
              <a:t>They</a:t>
            </a:r>
            <a:r>
              <a:rPr lang="hr-HR" i="1" dirty="0">
                <a:solidFill>
                  <a:srgbClr val="0070C0"/>
                </a:solidFill>
              </a:rPr>
              <a:t> make </a:t>
            </a:r>
            <a:r>
              <a:rPr lang="hr-HR" b="1" i="1" dirty="0" err="1">
                <a:solidFill>
                  <a:srgbClr val="0070C0"/>
                </a:solidFill>
              </a:rPr>
              <a:t>best</a:t>
            </a:r>
            <a:r>
              <a:rPr lang="hr-HR" b="1" i="1" dirty="0">
                <a:solidFill>
                  <a:srgbClr val="0070C0"/>
                </a:solidFill>
              </a:rPr>
              <a:t> </a:t>
            </a:r>
            <a:r>
              <a:rPr lang="hr-HR" b="1" i="1" dirty="0" err="1">
                <a:solidFill>
                  <a:srgbClr val="0070C0"/>
                </a:solidFill>
              </a:rPr>
              <a:t>sandwiches</a:t>
            </a:r>
            <a:r>
              <a:rPr lang="hr-HR" b="1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here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b="1" dirty="0" err="1">
                <a:solidFill>
                  <a:srgbClr val="C00000"/>
                </a:solidFill>
              </a:rPr>
              <a:t>Passive</a:t>
            </a:r>
            <a:r>
              <a:rPr lang="hr-HR" dirty="0"/>
              <a:t>: </a:t>
            </a:r>
            <a:r>
              <a:rPr lang="hr-HR" b="1" i="1" dirty="0">
                <a:solidFill>
                  <a:srgbClr val="0070C0"/>
                </a:solidFill>
              </a:rPr>
              <a:t>Best </a:t>
            </a:r>
            <a:r>
              <a:rPr lang="hr-HR" b="1" i="1" dirty="0" err="1">
                <a:solidFill>
                  <a:srgbClr val="0070C0"/>
                </a:solidFill>
              </a:rPr>
              <a:t>sandwiches</a:t>
            </a:r>
            <a:r>
              <a:rPr lang="hr-HR" b="1" i="1" dirty="0">
                <a:solidFill>
                  <a:srgbClr val="0070C0"/>
                </a:solidFill>
              </a:rPr>
              <a:t> </a:t>
            </a:r>
            <a:r>
              <a:rPr lang="hr-HR" i="1" dirty="0">
                <a:solidFill>
                  <a:srgbClr val="0070C0"/>
                </a:solidFill>
              </a:rPr>
              <a:t>are </a:t>
            </a:r>
            <a:r>
              <a:rPr lang="hr-HR" i="1" dirty="0" err="1">
                <a:solidFill>
                  <a:srgbClr val="0070C0"/>
                </a:solidFill>
              </a:rPr>
              <a:t>made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here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b="1" dirty="0" err="1"/>
              <a:t>Present</a:t>
            </a:r>
            <a:r>
              <a:rPr lang="hr-HR" b="1" dirty="0"/>
              <a:t> </a:t>
            </a:r>
            <a:r>
              <a:rPr lang="hr-HR" b="1" dirty="0" err="1"/>
              <a:t>simple</a:t>
            </a:r>
            <a:r>
              <a:rPr lang="hr-HR" b="1" dirty="0"/>
              <a:t> </a:t>
            </a:r>
            <a:r>
              <a:rPr lang="hr-HR" b="1" dirty="0" err="1"/>
              <a:t>passive</a:t>
            </a:r>
            <a:endParaRPr lang="hr-HR" b="1" dirty="0"/>
          </a:p>
          <a:p>
            <a:pPr marL="0" indent="0">
              <a:buNone/>
            </a:pPr>
            <a:r>
              <a:rPr lang="hr-HR" b="1" dirty="0" err="1"/>
              <a:t>Form</a:t>
            </a:r>
            <a:r>
              <a:rPr lang="hr-HR" dirty="0"/>
              <a:t>: am/</a:t>
            </a:r>
            <a:r>
              <a:rPr lang="hr-HR" dirty="0" err="1"/>
              <a:t>is</a:t>
            </a:r>
            <a:r>
              <a:rPr lang="hr-HR" dirty="0"/>
              <a:t>/are + past </a:t>
            </a:r>
            <a:r>
              <a:rPr lang="hr-HR" dirty="0" err="1"/>
              <a:t>participle</a:t>
            </a:r>
            <a:endParaRPr lang="hr-HR" dirty="0"/>
          </a:p>
          <a:p>
            <a:pPr marL="0" indent="0">
              <a:buNone/>
            </a:pPr>
            <a:r>
              <a:rPr lang="hr-HR" i="1" dirty="0" err="1">
                <a:solidFill>
                  <a:srgbClr val="0070C0"/>
                </a:solidFill>
              </a:rPr>
              <a:t>Groceries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b="1" i="1" dirty="0">
                <a:solidFill>
                  <a:srgbClr val="0070C0"/>
                </a:solidFill>
              </a:rPr>
              <a:t>are </a:t>
            </a:r>
            <a:r>
              <a:rPr lang="hr-HR" b="1" i="1" dirty="0" err="1">
                <a:solidFill>
                  <a:srgbClr val="0070C0"/>
                </a:solidFill>
              </a:rPr>
              <a:t>bought</a:t>
            </a:r>
            <a:r>
              <a:rPr lang="hr-HR" b="1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in</a:t>
            </a:r>
            <a:r>
              <a:rPr lang="hr-HR" i="1" dirty="0">
                <a:solidFill>
                  <a:srgbClr val="0070C0"/>
                </a:solidFill>
              </a:rPr>
              <a:t> supermarket.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E6097C-82A2-49BB-953E-235F988D44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626"/>
          <a:stretch/>
        </p:blipFill>
        <p:spPr>
          <a:xfrm>
            <a:off x="8306606" y="1075030"/>
            <a:ext cx="3464815" cy="486306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6969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7A056F-607B-4FBD-A586-C2E084112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981" y="358775"/>
            <a:ext cx="5643794" cy="2366670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6</a:t>
            </a:r>
            <a:r>
              <a:rPr lang="hr-HR" dirty="0"/>
              <a:t>: </a:t>
            </a:r>
            <a:r>
              <a:rPr lang="hr-HR" dirty="0" err="1"/>
              <a:t>What</a:t>
            </a:r>
            <a:r>
              <a:rPr lang="hr-HR" dirty="0"/>
              <a:t>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think</a:t>
            </a:r>
            <a:r>
              <a:rPr lang="hr-HR" dirty="0"/>
              <a:t>?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graffiti</a:t>
            </a:r>
            <a:r>
              <a:rPr lang="hr-HR" dirty="0"/>
              <a:t> art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act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vandalism</a:t>
            </a:r>
            <a:r>
              <a:rPr lang="hr-HR" dirty="0"/>
              <a:t>? </a:t>
            </a:r>
            <a:r>
              <a:rPr lang="hr-HR" dirty="0" err="1"/>
              <a:t>Write</a:t>
            </a:r>
            <a:r>
              <a:rPr lang="hr-HR" dirty="0"/>
              <a:t> a </a:t>
            </a:r>
            <a:r>
              <a:rPr lang="hr-HR" dirty="0" err="1"/>
              <a:t>few</a:t>
            </a:r>
            <a:r>
              <a:rPr lang="hr-HR" dirty="0"/>
              <a:t> </a:t>
            </a:r>
            <a:r>
              <a:rPr lang="hr-HR" dirty="0" err="1"/>
              <a:t>arguments</a:t>
            </a:r>
            <a:r>
              <a:rPr lang="hr-HR" dirty="0"/>
              <a:t> for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against</a:t>
            </a:r>
            <a:r>
              <a:rPr lang="hr-HR" dirty="0"/>
              <a:t> grafiti.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0486A7-B10E-4B47-B981-BCBE7A32F2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399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3E27DF-87F8-4094-A005-64D52C39CA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9187" y="2797415"/>
            <a:ext cx="6243588" cy="35439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4137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9B6894-E77B-499F-80EB-6E72F9FA0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887" y="1168677"/>
            <a:ext cx="3434917" cy="4351338"/>
          </a:xfrm>
        </p:spPr>
        <p:txBody>
          <a:bodyPr/>
          <a:lstStyle/>
          <a:p>
            <a:r>
              <a:rPr lang="hr-HR" dirty="0" err="1" smtClean="0"/>
              <a:t>workbook</a:t>
            </a:r>
            <a:r>
              <a:rPr lang="hr-HR" dirty="0" smtClean="0"/>
              <a:t>, </a:t>
            </a:r>
            <a:r>
              <a:rPr lang="hr-HR" dirty="0" err="1"/>
              <a:t>page</a:t>
            </a:r>
            <a:r>
              <a:rPr lang="hr-HR" dirty="0"/>
              <a:t> 73</a:t>
            </a:r>
          </a:p>
          <a:p>
            <a:r>
              <a:rPr lang="hr-HR" b="1" dirty="0" err="1"/>
              <a:t>Task</a:t>
            </a:r>
            <a:r>
              <a:rPr lang="hr-HR" b="1" dirty="0"/>
              <a:t> 1</a:t>
            </a:r>
            <a:r>
              <a:rPr lang="hr-HR" dirty="0"/>
              <a:t>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box.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33F42D-246C-4A75-B454-71AB3AD632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1" y="910300"/>
            <a:ext cx="7231356" cy="5037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635A72-756C-4786-891D-68E4D2EA93DE}"/>
              </a:ext>
            </a:extLst>
          </p:cNvPr>
          <p:cNvSpPr txBox="1"/>
          <p:nvPr/>
        </p:nvSpPr>
        <p:spPr>
          <a:xfrm>
            <a:off x="4545367" y="2778711"/>
            <a:ext cx="118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vibrant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D7DFA8-E1BE-4464-BF5C-0AF355EC5E12}"/>
              </a:ext>
            </a:extLst>
          </p:cNvPr>
          <p:cNvSpPr txBox="1"/>
          <p:nvPr/>
        </p:nvSpPr>
        <p:spPr>
          <a:xfrm>
            <a:off x="4165107" y="4486700"/>
            <a:ext cx="202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male-</a:t>
            </a:r>
            <a:r>
              <a:rPr lang="hr-HR" i="1" dirty="0" err="1">
                <a:solidFill>
                  <a:srgbClr val="FF0000"/>
                </a:solidFill>
              </a:rPr>
              <a:t>dominated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D5CDDB-F85F-46AA-8E02-15B178FDAC11}"/>
              </a:ext>
            </a:extLst>
          </p:cNvPr>
          <p:cNvSpPr txBox="1"/>
          <p:nvPr/>
        </p:nvSpPr>
        <p:spPr>
          <a:xfrm>
            <a:off x="1263219" y="4699247"/>
            <a:ext cx="160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discrimination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11FF7-1A98-4712-8582-232DC8B19D58}"/>
              </a:ext>
            </a:extLst>
          </p:cNvPr>
          <p:cNvSpPr txBox="1"/>
          <p:nvPr/>
        </p:nvSpPr>
        <p:spPr>
          <a:xfrm>
            <a:off x="1280974" y="5434329"/>
            <a:ext cx="118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venues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031F135-0015-43F6-9BA7-FEA9CA81228B}"/>
              </a:ext>
            </a:extLst>
          </p:cNvPr>
          <p:cNvSpPr txBox="1"/>
          <p:nvPr/>
        </p:nvSpPr>
        <p:spPr>
          <a:xfrm>
            <a:off x="5002567" y="4951922"/>
            <a:ext cx="118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vandalism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5ACD14-F928-4C92-AF06-432E049F6F83}"/>
              </a:ext>
            </a:extLst>
          </p:cNvPr>
          <p:cNvSpPr txBox="1"/>
          <p:nvPr/>
        </p:nvSpPr>
        <p:spPr>
          <a:xfrm>
            <a:off x="6257278" y="3943451"/>
            <a:ext cx="118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canvases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F5D5554-49DE-4097-AA06-6AA5E1FE6A3D}"/>
              </a:ext>
            </a:extLst>
          </p:cNvPr>
          <p:cNvSpPr txBox="1"/>
          <p:nvPr/>
        </p:nvSpPr>
        <p:spPr>
          <a:xfrm>
            <a:off x="4102963" y="5232478"/>
            <a:ext cx="118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penalty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D2CD254-9E64-449A-B8F7-43512553CCA1}"/>
              </a:ext>
            </a:extLst>
          </p:cNvPr>
          <p:cNvSpPr txBox="1"/>
          <p:nvPr/>
        </p:nvSpPr>
        <p:spPr>
          <a:xfrm>
            <a:off x="3365994" y="3011322"/>
            <a:ext cx="118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brand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9EB852C-A484-4325-A054-819C9D995C26}"/>
              </a:ext>
            </a:extLst>
          </p:cNvPr>
          <p:cNvSpPr txBox="1"/>
          <p:nvPr/>
        </p:nvSpPr>
        <p:spPr>
          <a:xfrm>
            <a:off x="3567344" y="3772672"/>
            <a:ext cx="127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participate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21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908BDB-1FB7-48EF-BAA9-7E9EE8586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775" y="973368"/>
            <a:ext cx="2467253" cy="3474345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2</a:t>
            </a:r>
            <a:r>
              <a:rPr lang="hr-HR" dirty="0"/>
              <a:t>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simple</a:t>
            </a:r>
            <a:r>
              <a:rPr lang="hr-HR" dirty="0"/>
              <a:t> </a:t>
            </a:r>
            <a:r>
              <a:rPr lang="hr-HR" dirty="0" err="1"/>
              <a:t>passive</a:t>
            </a:r>
            <a:r>
              <a:rPr lang="hr-HR" dirty="0"/>
              <a:t>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brackets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979E83-54E5-4E4A-84D0-61223479C1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971" y="805077"/>
            <a:ext cx="8576438" cy="52478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DDD71A-C4B7-45CF-A6E8-FEFF7F27D35B}"/>
              </a:ext>
            </a:extLst>
          </p:cNvPr>
          <p:cNvSpPr txBox="1"/>
          <p:nvPr/>
        </p:nvSpPr>
        <p:spPr>
          <a:xfrm>
            <a:off x="2969710" y="1606858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situated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009FED-A812-452E-A3CD-72862712FD29}"/>
              </a:ext>
            </a:extLst>
          </p:cNvPr>
          <p:cNvSpPr txBox="1"/>
          <p:nvPr/>
        </p:nvSpPr>
        <p:spPr>
          <a:xfrm>
            <a:off x="4221025" y="2448420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</a:t>
            </a:r>
            <a:r>
              <a:rPr lang="hr-HR" i="1" dirty="0" err="1">
                <a:solidFill>
                  <a:srgbClr val="FF0000"/>
                </a:solidFill>
              </a:rPr>
              <a:t>ridden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BFE0E8-2F54-409B-AF00-F64B3C4747BE}"/>
              </a:ext>
            </a:extLst>
          </p:cNvPr>
          <p:cNvSpPr txBox="1"/>
          <p:nvPr/>
        </p:nvSpPr>
        <p:spPr>
          <a:xfrm>
            <a:off x="6210928" y="1887271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</a:t>
            </a:r>
            <a:r>
              <a:rPr lang="hr-HR" i="1" dirty="0" err="1">
                <a:solidFill>
                  <a:srgbClr val="FF0000"/>
                </a:solidFill>
              </a:rPr>
              <a:t>spoken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9FA843-3B3D-4B78-9412-3FD1D50E4A2D}"/>
              </a:ext>
            </a:extLst>
          </p:cNvPr>
          <p:cNvSpPr txBox="1"/>
          <p:nvPr/>
        </p:nvSpPr>
        <p:spPr>
          <a:xfrm>
            <a:off x="1442751" y="3659314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allowed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BB38D8-6DF0-4AB6-8CD4-AA9CC718EF36}"/>
              </a:ext>
            </a:extLst>
          </p:cNvPr>
          <p:cNvSpPr txBox="1"/>
          <p:nvPr/>
        </p:nvSpPr>
        <p:spPr>
          <a:xfrm>
            <a:off x="3457546" y="3996380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encouraged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5FECE8-01B4-42A7-A6D9-FBEC85A14B9B}"/>
              </a:ext>
            </a:extLst>
          </p:cNvPr>
          <p:cNvSpPr txBox="1"/>
          <p:nvPr/>
        </p:nvSpPr>
        <p:spPr>
          <a:xfrm>
            <a:off x="2511030" y="4333446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</a:t>
            </a:r>
            <a:r>
              <a:rPr lang="hr-HR" i="1" dirty="0" err="1">
                <a:solidFill>
                  <a:srgbClr val="FF0000"/>
                </a:solidFill>
              </a:rPr>
              <a:t>flown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D0A7AA-35E2-44D8-9E19-336B4E06CF0D}"/>
              </a:ext>
            </a:extLst>
          </p:cNvPr>
          <p:cNvSpPr txBox="1"/>
          <p:nvPr/>
        </p:nvSpPr>
        <p:spPr>
          <a:xfrm>
            <a:off x="6378735" y="3059668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visited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EF825C-0854-418F-A0D7-1D0BC3F8DC16}"/>
              </a:ext>
            </a:extLst>
          </p:cNvPr>
          <p:cNvSpPr txBox="1"/>
          <p:nvPr/>
        </p:nvSpPr>
        <p:spPr>
          <a:xfrm>
            <a:off x="3426909" y="4896035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 lit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F441C4-51C0-4A45-A978-51B4FA60A37A}"/>
              </a:ext>
            </a:extLst>
          </p:cNvPr>
          <p:cNvSpPr txBox="1"/>
          <p:nvPr/>
        </p:nvSpPr>
        <p:spPr>
          <a:xfrm>
            <a:off x="3231470" y="2185302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considered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1A51A6-3310-4F0C-A44E-81ABC1B6167B}"/>
              </a:ext>
            </a:extLst>
          </p:cNvPr>
          <p:cNvSpPr txBox="1"/>
          <p:nvPr/>
        </p:nvSpPr>
        <p:spPr>
          <a:xfrm>
            <a:off x="1259279" y="2785486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known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18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74821C-1904-4A9E-92A9-3103DE5E7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7872" y="1035512"/>
            <a:ext cx="3062056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3</a:t>
            </a:r>
            <a:r>
              <a:rPr lang="hr-HR" dirty="0"/>
              <a:t>: </a:t>
            </a:r>
            <a:r>
              <a:rPr lang="hr-HR" dirty="0" err="1"/>
              <a:t>Active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passive</a:t>
            </a:r>
            <a:r>
              <a:rPr lang="hr-HR" dirty="0"/>
              <a:t>?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form</a:t>
            </a:r>
            <a:r>
              <a:rPr lang="hr-HR" dirty="0" err="1" smtClean="0"/>
              <a:t>.</a:t>
            </a:r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B22AD7-9983-463A-A169-94906ADF43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564" y="822491"/>
            <a:ext cx="8021564" cy="545212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5446B0C1-58F5-4C65-B5DC-8FFC731A2825}"/>
              </a:ext>
            </a:extLst>
          </p:cNvPr>
          <p:cNvSpPr/>
          <p:nvPr/>
        </p:nvSpPr>
        <p:spPr>
          <a:xfrm>
            <a:off x="2698812" y="1899821"/>
            <a:ext cx="1420427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31BE09B-58A4-45A7-A852-E9EF211ADD8F}"/>
              </a:ext>
            </a:extLst>
          </p:cNvPr>
          <p:cNvSpPr/>
          <p:nvPr/>
        </p:nvSpPr>
        <p:spPr>
          <a:xfrm>
            <a:off x="736847" y="2785053"/>
            <a:ext cx="924757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1C1D172-4C76-4C6C-872D-454C4E659816}"/>
              </a:ext>
            </a:extLst>
          </p:cNvPr>
          <p:cNvSpPr/>
          <p:nvPr/>
        </p:nvSpPr>
        <p:spPr>
          <a:xfrm>
            <a:off x="4376290" y="2177988"/>
            <a:ext cx="1420427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37D1D0C-AB69-4499-8318-CE8862969D8E}"/>
              </a:ext>
            </a:extLst>
          </p:cNvPr>
          <p:cNvSpPr/>
          <p:nvPr/>
        </p:nvSpPr>
        <p:spPr>
          <a:xfrm>
            <a:off x="2574524" y="3002872"/>
            <a:ext cx="963227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41E70E0-A139-42BD-B998-376BFE347E0F}"/>
              </a:ext>
            </a:extLst>
          </p:cNvPr>
          <p:cNvSpPr/>
          <p:nvPr/>
        </p:nvSpPr>
        <p:spPr>
          <a:xfrm>
            <a:off x="5086503" y="3335490"/>
            <a:ext cx="796030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2AB4C12-201D-4AFC-B7AD-A4539D9A02E8}"/>
              </a:ext>
            </a:extLst>
          </p:cNvPr>
          <p:cNvSpPr/>
          <p:nvPr/>
        </p:nvSpPr>
        <p:spPr>
          <a:xfrm>
            <a:off x="642150" y="3962931"/>
            <a:ext cx="696897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4DB49CB-2128-41AC-A595-A73FE8B26FCB}"/>
              </a:ext>
            </a:extLst>
          </p:cNvPr>
          <p:cNvSpPr/>
          <p:nvPr/>
        </p:nvSpPr>
        <p:spPr>
          <a:xfrm>
            <a:off x="2663099" y="3661091"/>
            <a:ext cx="1099352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AB9156D-D61A-44BD-AF72-F9254A7746E3}"/>
              </a:ext>
            </a:extLst>
          </p:cNvPr>
          <p:cNvSpPr/>
          <p:nvPr/>
        </p:nvSpPr>
        <p:spPr>
          <a:xfrm>
            <a:off x="2574524" y="3962931"/>
            <a:ext cx="643630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30B2C28-3C66-4CD8-8BAE-19405CD1C362}"/>
              </a:ext>
            </a:extLst>
          </p:cNvPr>
          <p:cNvSpPr/>
          <p:nvPr/>
        </p:nvSpPr>
        <p:spPr>
          <a:xfrm>
            <a:off x="2462613" y="4264771"/>
            <a:ext cx="750162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142DCF7-EEDB-4AB7-929F-350A7E2DFA5E}"/>
              </a:ext>
            </a:extLst>
          </p:cNvPr>
          <p:cNvSpPr/>
          <p:nvPr/>
        </p:nvSpPr>
        <p:spPr>
          <a:xfrm>
            <a:off x="4549675" y="5173786"/>
            <a:ext cx="1420427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0B9FE7A-C053-43FC-807E-13AAB7CAFCBF}"/>
              </a:ext>
            </a:extLst>
          </p:cNvPr>
          <p:cNvSpPr/>
          <p:nvPr/>
        </p:nvSpPr>
        <p:spPr>
          <a:xfrm>
            <a:off x="3904562" y="4865079"/>
            <a:ext cx="943455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83B72B3-6AA8-463E-84BB-0CE9A8880D8A}"/>
              </a:ext>
            </a:extLst>
          </p:cNvPr>
          <p:cNvSpPr/>
          <p:nvPr/>
        </p:nvSpPr>
        <p:spPr>
          <a:xfrm>
            <a:off x="3627376" y="4556790"/>
            <a:ext cx="872970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0381938-18A8-4254-9019-7EF957C7BC48}"/>
              </a:ext>
            </a:extLst>
          </p:cNvPr>
          <p:cNvSpPr/>
          <p:nvPr/>
        </p:nvSpPr>
        <p:spPr>
          <a:xfrm>
            <a:off x="6615215" y="5508594"/>
            <a:ext cx="696897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77A2946-1096-421B-B230-EC5F65170E8B}"/>
              </a:ext>
            </a:extLst>
          </p:cNvPr>
          <p:cNvSpPr/>
          <p:nvPr/>
        </p:nvSpPr>
        <p:spPr>
          <a:xfrm>
            <a:off x="846523" y="5395844"/>
            <a:ext cx="705404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88F0B2A6-A873-438C-9392-DA1DE11BE48D}"/>
              </a:ext>
            </a:extLst>
          </p:cNvPr>
          <p:cNvSpPr/>
          <p:nvPr/>
        </p:nvSpPr>
        <p:spPr>
          <a:xfrm>
            <a:off x="4848017" y="5721658"/>
            <a:ext cx="852256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37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344</Words>
  <Application>Microsoft Office PowerPoint</Application>
  <PresentationFormat>Custom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Unit 4: Lesson 3  Bristol’s Upfest</vt:lpstr>
      <vt:lpstr>Slide 2</vt:lpstr>
      <vt:lpstr>Slide 3</vt:lpstr>
      <vt:lpstr>Slide 4</vt:lpstr>
      <vt:lpstr>Zapiši u bilježnicu: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190</cp:revision>
  <dcterms:created xsi:type="dcterms:W3CDTF">2021-09-01T06:25:32Z</dcterms:created>
  <dcterms:modified xsi:type="dcterms:W3CDTF">2022-02-16T12:08:32Z</dcterms:modified>
</cp:coreProperties>
</file>